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embeddedFontLst>
    <p:embeddedFont>
      <p:font typeface="Play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457D6E-CD78-4590-B65F-5DDA59E5A52C}">
  <a:tblStyle styleId="{5D457D6E-CD78-4590-B65F-5DDA59E5A52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0959"/>
  </p:normalViewPr>
  <p:slideViewPr>
    <p:cSldViewPr snapToGrid="0">
      <p:cViewPr varScale="1">
        <p:scale>
          <a:sx n="88" d="100"/>
          <a:sy n="88" d="100"/>
        </p:scale>
        <p:origin x="2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31e5d4aa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31e5d4aa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31e5d4aa9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31e5d4aa9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039138f8d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63" name="Google Shape;263;g30039138f8d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0317c435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92" name="Google Shape;292;g300317c435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0317c435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g300317c435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0317c435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300317c435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00317c4351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300317c4351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0317c435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300317c435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039138f8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https://</a:t>
            </a:r>
            <a:r>
              <a:rPr lang="en-US" dirty="0" err="1">
                <a:solidFill>
                  <a:schemeClr val="dk1"/>
                </a:solidFill>
              </a:rPr>
              <a:t>drive.google.com</a:t>
            </a:r>
            <a:r>
              <a:rPr lang="en-US" dirty="0">
                <a:solidFill>
                  <a:schemeClr val="dk1"/>
                </a:solidFill>
              </a:rPr>
              <a:t>/file/d/1p4LjtIRHJdeNYZMB-gtRtRVF0onAbjdF/</a:t>
            </a:r>
            <a:r>
              <a:rPr lang="en-US" dirty="0" err="1">
                <a:solidFill>
                  <a:schemeClr val="dk1"/>
                </a:solidFill>
              </a:rPr>
              <a:t>view?usp</a:t>
            </a:r>
            <a:r>
              <a:rPr lang="en-US" dirty="0">
                <a:solidFill>
                  <a:schemeClr val="dk1"/>
                </a:solidFill>
              </a:rPr>
              <a:t>=</a:t>
            </a:r>
            <a:r>
              <a:rPr lang="en-US" dirty="0" err="1">
                <a:solidFill>
                  <a:schemeClr val="dk1"/>
                </a:solidFill>
              </a:rPr>
              <a:t>drive_link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9" name="Google Shape;349;g30039138f8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0317c435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56" name="Google Shape;356;g300317c435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0317c435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0317c435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0317c435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300317c435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0317c435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300317c435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0317c435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99" name="Google Shape;399;g300317c435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00317c4351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300317c4351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039138f8d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30039138f8d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039138f8d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039138f8d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039138f8d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g30039138f8d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0039138f8d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0039138f8d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00317c4351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300317c4351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0317c435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00317c435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0317c435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00317c435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0317c435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88" name="Google Shape;188;g300317c435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0317c4351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300317c4351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040fcc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040fcc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2d03d81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2d03d81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31e5d4aa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31e5d4aa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r="874" b="47637"/>
          <a:stretch/>
        </p:blipFill>
        <p:spPr>
          <a:xfrm>
            <a:off x="0" y="0"/>
            <a:ext cx="12192001" cy="3886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4"/>
          <p:cNvGrpSpPr/>
          <p:nvPr/>
        </p:nvGrpSpPr>
        <p:grpSpPr>
          <a:xfrm>
            <a:off x="0" y="3886200"/>
            <a:ext cx="12192000" cy="2971800"/>
            <a:chOff x="0" y="3886200"/>
            <a:chExt cx="12192000" cy="2971800"/>
          </a:xfrm>
        </p:grpSpPr>
        <p:sp>
          <p:nvSpPr>
            <p:cNvPr id="90" name="Google Shape;90;p14"/>
            <p:cNvSpPr/>
            <p:nvPr/>
          </p:nvSpPr>
          <p:spPr>
            <a:xfrm>
              <a:off x="0" y="3886200"/>
              <a:ext cx="12192000" cy="29718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4000">
                  <a:srgbClr val="A00000"/>
                </a:gs>
                <a:gs pos="90000">
                  <a:srgbClr val="B2393A"/>
                </a:gs>
                <a:gs pos="100000">
                  <a:srgbClr val="FFFFFF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148063" y="4082325"/>
              <a:ext cx="5186100" cy="257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Capstone Project Phase B – 61999</a:t>
              </a:r>
              <a:br>
                <a:rPr lang="en-US" sz="20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endPara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MedCall</a:t>
              </a:r>
              <a:b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lang="en-US" sz="22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Supervisor: Mr. Alex Keselman</a:t>
              </a:r>
              <a:endParaRPr sz="2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Team: Tareez Ghandour &amp; Leen Hawa</a:t>
              </a:r>
              <a:endParaRPr/>
            </a:p>
          </p:txBody>
        </p:sp>
      </p:grp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250" y="4495250"/>
            <a:ext cx="5452501" cy="12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175" y="4393600"/>
            <a:ext cx="1490376" cy="1490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4"/>
          <p:cNvGrpSpPr/>
          <p:nvPr/>
        </p:nvGrpSpPr>
        <p:grpSpPr>
          <a:xfrm>
            <a:off x="5245950" y="5966425"/>
            <a:ext cx="1272300" cy="554125"/>
            <a:chOff x="5229200" y="6009500"/>
            <a:chExt cx="1272300" cy="554125"/>
          </a:xfrm>
        </p:grpSpPr>
        <p:sp>
          <p:nvSpPr>
            <p:cNvPr id="95" name="Google Shape;95;p14"/>
            <p:cNvSpPr/>
            <p:nvPr/>
          </p:nvSpPr>
          <p:spPr>
            <a:xfrm>
              <a:off x="5229200" y="6175725"/>
              <a:ext cx="1272300" cy="387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SCAN ME</a:t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714150" y="6009500"/>
              <a:ext cx="302400" cy="180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>
            <a:spLocks noGrp="1"/>
          </p:cNvSpPr>
          <p:nvPr>
            <p:ph type="title"/>
          </p:nvPr>
        </p:nvSpPr>
        <p:spPr>
          <a:xfrm>
            <a:off x="2831763" y="239225"/>
            <a:ext cx="6387300" cy="6693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 Tracking</a:t>
            </a:r>
            <a:endParaRPr sz="36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3"/>
          <p:cNvPicPr preferRelativeResize="0"/>
          <p:nvPr/>
        </p:nvPicPr>
        <p:blipFill rotWithShape="1">
          <a:blip r:embed="rId3">
            <a:alphaModFix/>
          </a:blip>
          <a:srcRect l="645"/>
          <a:stretch/>
        </p:blipFill>
        <p:spPr>
          <a:xfrm>
            <a:off x="0" y="1006400"/>
            <a:ext cx="12191998" cy="58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title"/>
          </p:nvPr>
        </p:nvSpPr>
        <p:spPr>
          <a:xfrm>
            <a:off x="2831763" y="239225"/>
            <a:ext cx="6387300" cy="6693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 Communication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24"/>
          <p:cNvPicPr preferRelativeResize="0"/>
          <p:nvPr/>
        </p:nvPicPr>
        <p:blipFill rotWithShape="1">
          <a:blip r:embed="rId3">
            <a:alphaModFix/>
          </a:blip>
          <a:srcRect l="645"/>
          <a:stretch/>
        </p:blipFill>
        <p:spPr>
          <a:xfrm>
            <a:off x="175275" y="1039125"/>
            <a:ext cx="12016724" cy="57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sldNum" idx="12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0" y="0"/>
            <a:ext cx="2974800" cy="6858000"/>
          </a:xfrm>
          <a:prstGeom prst="flowChartDelay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p25"/>
          <p:cNvCxnSpPr>
            <a:stCxn id="268" idx="6"/>
            <a:endCxn id="269" idx="1"/>
          </p:cNvCxnSpPr>
          <p:nvPr/>
        </p:nvCxnSpPr>
        <p:spPr>
          <a:xfrm>
            <a:off x="7634925" y="1082288"/>
            <a:ext cx="9312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25"/>
          <p:cNvCxnSpPr>
            <a:stCxn id="271" idx="3"/>
            <a:endCxn id="272" idx="2"/>
          </p:cNvCxnSpPr>
          <p:nvPr/>
        </p:nvCxnSpPr>
        <p:spPr>
          <a:xfrm>
            <a:off x="6239975" y="1892225"/>
            <a:ext cx="11025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5"/>
          <p:cNvCxnSpPr>
            <a:stCxn id="274" idx="3"/>
            <a:endCxn id="275" idx="2"/>
          </p:cNvCxnSpPr>
          <p:nvPr/>
        </p:nvCxnSpPr>
        <p:spPr>
          <a:xfrm>
            <a:off x="6229263" y="3535350"/>
            <a:ext cx="11133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5"/>
          <p:cNvCxnSpPr>
            <a:stCxn id="277" idx="6"/>
            <a:endCxn id="278" idx="1"/>
          </p:cNvCxnSpPr>
          <p:nvPr/>
        </p:nvCxnSpPr>
        <p:spPr>
          <a:xfrm>
            <a:off x="7634775" y="2727313"/>
            <a:ext cx="931200" cy="4800"/>
          </a:xfrm>
          <a:prstGeom prst="straightConnector1">
            <a:avLst/>
          </a:prstGeom>
          <a:noFill/>
          <a:ln w="9525" cap="flat" cmpd="sng">
            <a:solidFill>
              <a:srgbClr val="AA1C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25"/>
          <p:cNvCxnSpPr/>
          <p:nvPr/>
        </p:nvCxnSpPr>
        <p:spPr>
          <a:xfrm>
            <a:off x="7634925" y="4366888"/>
            <a:ext cx="10509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25"/>
          <p:cNvCxnSpPr>
            <a:stCxn id="281" idx="3"/>
            <a:endCxn id="282" idx="2"/>
          </p:cNvCxnSpPr>
          <p:nvPr/>
        </p:nvCxnSpPr>
        <p:spPr>
          <a:xfrm>
            <a:off x="6239975" y="5178475"/>
            <a:ext cx="11025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25"/>
          <p:cNvSpPr/>
          <p:nvPr/>
        </p:nvSpPr>
        <p:spPr>
          <a:xfrm>
            <a:off x="8565975" y="841500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3628175" y="1639325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The Solution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3254463" y="3282450"/>
            <a:ext cx="2974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UML Diagrams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8565975" y="4117150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8565975" y="2448575"/>
            <a:ext cx="3149700" cy="567300"/>
          </a:xfrm>
          <a:prstGeom prst="roundRect">
            <a:avLst>
              <a:gd name="adj" fmla="val 16667"/>
            </a:avLst>
          </a:prstGeom>
          <a:solidFill>
            <a:srgbClr val="AA1C25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Technology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3628175" y="4925575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7342275" y="930013"/>
            <a:ext cx="292650" cy="4405800"/>
            <a:chOff x="7342275" y="930013"/>
            <a:chExt cx="292650" cy="4405800"/>
          </a:xfrm>
        </p:grpSpPr>
        <p:grpSp>
          <p:nvGrpSpPr>
            <p:cNvPr id="285" name="Google Shape;285;p25"/>
            <p:cNvGrpSpPr/>
            <p:nvPr/>
          </p:nvGrpSpPr>
          <p:grpSpPr>
            <a:xfrm>
              <a:off x="7342275" y="930013"/>
              <a:ext cx="292650" cy="4405800"/>
              <a:chOff x="7050275" y="1117225"/>
              <a:chExt cx="292650" cy="4405800"/>
            </a:xfrm>
          </p:grpSpPr>
          <p:cxnSp>
            <p:nvCxnSpPr>
              <p:cNvPr id="286" name="Google Shape;286;p25"/>
              <p:cNvCxnSpPr>
                <a:endCxn id="282" idx="4"/>
              </p:cNvCxnSpPr>
              <p:nvPr/>
            </p:nvCxnSpPr>
            <p:spPr>
              <a:xfrm>
                <a:off x="7196675" y="1117225"/>
                <a:ext cx="0" cy="440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2" name="Google Shape;272;p25"/>
              <p:cNvSpPr/>
              <p:nvPr/>
            </p:nvSpPr>
            <p:spPr>
              <a:xfrm>
                <a:off x="7050425" y="193982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5"/>
              <p:cNvSpPr/>
              <p:nvPr/>
            </p:nvSpPr>
            <p:spPr>
              <a:xfrm>
                <a:off x="7050275" y="2768275"/>
                <a:ext cx="292500" cy="292500"/>
              </a:xfrm>
              <a:prstGeom prst="ellipse">
                <a:avLst/>
              </a:prstGeom>
              <a:solidFill>
                <a:srgbClr val="AA1C25"/>
              </a:solidFill>
              <a:ln w="9525" cap="flat" cmpd="sng">
                <a:solidFill>
                  <a:srgbClr val="AA1C2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5"/>
              <p:cNvSpPr/>
              <p:nvPr/>
            </p:nvSpPr>
            <p:spPr>
              <a:xfrm>
                <a:off x="7050425" y="358517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7050425" y="4407850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5"/>
              <p:cNvSpPr/>
              <p:nvPr/>
            </p:nvSpPr>
            <p:spPr>
              <a:xfrm>
                <a:off x="7050425" y="523052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268;p25"/>
            <p:cNvSpPr/>
            <p:nvPr/>
          </p:nvSpPr>
          <p:spPr>
            <a:xfrm>
              <a:off x="7342425" y="936038"/>
              <a:ext cx="292500" cy="29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8" name="Google Shape;2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25" y="2145125"/>
            <a:ext cx="2108076" cy="21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0" y="1411875"/>
            <a:ext cx="12054526" cy="42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Used Technology</a:t>
            </a:r>
            <a:endParaRPr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>
            <a:spLocks noGrp="1"/>
          </p:cNvSpPr>
          <p:nvPr>
            <p:ph type="sldNum" idx="12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0" y="0"/>
            <a:ext cx="2974800" cy="6858000"/>
          </a:xfrm>
          <a:prstGeom prst="flowChartDelay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879" y="2364988"/>
            <a:ext cx="2128022" cy="2128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27"/>
          <p:cNvCxnSpPr>
            <a:stCxn id="305" idx="6"/>
            <a:endCxn id="306" idx="1"/>
          </p:cNvCxnSpPr>
          <p:nvPr/>
        </p:nvCxnSpPr>
        <p:spPr>
          <a:xfrm>
            <a:off x="7634925" y="1082288"/>
            <a:ext cx="9312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7"/>
          <p:cNvCxnSpPr>
            <a:stCxn id="308" idx="3"/>
            <a:endCxn id="309" idx="2"/>
          </p:cNvCxnSpPr>
          <p:nvPr/>
        </p:nvCxnSpPr>
        <p:spPr>
          <a:xfrm>
            <a:off x="6239975" y="1892225"/>
            <a:ext cx="11025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27"/>
          <p:cNvCxnSpPr>
            <a:stCxn id="311" idx="3"/>
            <a:endCxn id="312" idx="2"/>
          </p:cNvCxnSpPr>
          <p:nvPr/>
        </p:nvCxnSpPr>
        <p:spPr>
          <a:xfrm>
            <a:off x="6229263" y="3535350"/>
            <a:ext cx="1113300" cy="9000"/>
          </a:xfrm>
          <a:prstGeom prst="straightConnector1">
            <a:avLst/>
          </a:prstGeom>
          <a:noFill/>
          <a:ln w="9525" cap="flat" cmpd="sng">
            <a:solidFill>
              <a:srgbClr val="AA1C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27"/>
          <p:cNvCxnSpPr>
            <a:stCxn id="314" idx="6"/>
            <a:endCxn id="315" idx="1"/>
          </p:cNvCxnSpPr>
          <p:nvPr/>
        </p:nvCxnSpPr>
        <p:spPr>
          <a:xfrm>
            <a:off x="7634775" y="2727313"/>
            <a:ext cx="9312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7"/>
          <p:cNvCxnSpPr/>
          <p:nvPr/>
        </p:nvCxnSpPr>
        <p:spPr>
          <a:xfrm>
            <a:off x="7634925" y="4366888"/>
            <a:ext cx="10509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7"/>
          <p:cNvCxnSpPr>
            <a:stCxn id="318" idx="3"/>
            <a:endCxn id="319" idx="2"/>
          </p:cNvCxnSpPr>
          <p:nvPr/>
        </p:nvCxnSpPr>
        <p:spPr>
          <a:xfrm>
            <a:off x="6239975" y="5178475"/>
            <a:ext cx="11025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27"/>
          <p:cNvSpPr/>
          <p:nvPr/>
        </p:nvSpPr>
        <p:spPr>
          <a:xfrm>
            <a:off x="8565975" y="841500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3628175" y="1639325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The Solution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7"/>
          <p:cNvSpPr/>
          <p:nvPr/>
        </p:nvSpPr>
        <p:spPr>
          <a:xfrm>
            <a:off x="3254463" y="3282450"/>
            <a:ext cx="2974800" cy="505800"/>
          </a:xfrm>
          <a:prstGeom prst="roundRect">
            <a:avLst>
              <a:gd name="adj" fmla="val 16667"/>
            </a:avLst>
          </a:prstGeom>
          <a:solidFill>
            <a:srgbClr val="AA1C25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UML Diagrams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8565975" y="4117150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8565975" y="2448575"/>
            <a:ext cx="3149700" cy="56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Used Technology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3628175" y="4925575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27"/>
          <p:cNvGrpSpPr/>
          <p:nvPr/>
        </p:nvGrpSpPr>
        <p:grpSpPr>
          <a:xfrm>
            <a:off x="7342275" y="930013"/>
            <a:ext cx="292650" cy="4405800"/>
            <a:chOff x="7342275" y="930013"/>
            <a:chExt cx="292650" cy="4405800"/>
          </a:xfrm>
        </p:grpSpPr>
        <p:grpSp>
          <p:nvGrpSpPr>
            <p:cNvPr id="322" name="Google Shape;322;p27"/>
            <p:cNvGrpSpPr/>
            <p:nvPr/>
          </p:nvGrpSpPr>
          <p:grpSpPr>
            <a:xfrm>
              <a:off x="7342275" y="930013"/>
              <a:ext cx="292650" cy="4405800"/>
              <a:chOff x="7050275" y="1117225"/>
              <a:chExt cx="292650" cy="4405800"/>
            </a:xfrm>
          </p:grpSpPr>
          <p:cxnSp>
            <p:nvCxnSpPr>
              <p:cNvPr id="323" name="Google Shape;323;p27"/>
              <p:cNvCxnSpPr>
                <a:endCxn id="319" idx="4"/>
              </p:cNvCxnSpPr>
              <p:nvPr/>
            </p:nvCxnSpPr>
            <p:spPr>
              <a:xfrm>
                <a:off x="7196675" y="1117225"/>
                <a:ext cx="0" cy="440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9" name="Google Shape;309;p27"/>
              <p:cNvSpPr/>
              <p:nvPr/>
            </p:nvSpPr>
            <p:spPr>
              <a:xfrm>
                <a:off x="7050425" y="193982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7050275" y="276827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7050425" y="3585175"/>
                <a:ext cx="292500" cy="292500"/>
              </a:xfrm>
              <a:prstGeom prst="ellipse">
                <a:avLst/>
              </a:prstGeom>
              <a:solidFill>
                <a:srgbClr val="AA1C25"/>
              </a:solidFill>
              <a:ln w="9525" cap="flat" cmpd="sng">
                <a:solidFill>
                  <a:srgbClr val="AA1C2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7050425" y="4407850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7"/>
              <p:cNvSpPr/>
              <p:nvPr/>
            </p:nvSpPr>
            <p:spPr>
              <a:xfrm>
                <a:off x="7050425" y="523052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5" name="Google Shape;305;p27"/>
            <p:cNvSpPr/>
            <p:nvPr/>
          </p:nvSpPr>
          <p:spPr>
            <a:xfrm>
              <a:off x="7342425" y="936038"/>
              <a:ext cx="292500" cy="29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31" name="Google Shape;331;p28"/>
          <p:cNvSpPr txBox="1"/>
          <p:nvPr/>
        </p:nvSpPr>
        <p:spPr>
          <a:xfrm>
            <a:off x="1" y="0"/>
            <a:ext cx="17523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26000">
                <a:srgbClr val="A00000"/>
              </a:gs>
              <a:gs pos="37000">
                <a:srgbClr val="A91D1D"/>
              </a:gs>
              <a:gs pos="68000">
                <a:srgbClr val="B2393A"/>
              </a:gs>
              <a:gs pos="87000">
                <a:srgbClr val="D99C9D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2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Use-Case</a:t>
            </a:r>
            <a:endParaRPr sz="37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25" y="0"/>
            <a:ext cx="9882672" cy="67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450" y="186200"/>
            <a:ext cx="10275849" cy="62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1" y="0"/>
            <a:ext cx="17523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26000">
                <a:srgbClr val="A00000"/>
              </a:gs>
              <a:gs pos="37000">
                <a:srgbClr val="A91D1D"/>
              </a:gs>
              <a:gs pos="68000">
                <a:srgbClr val="B2393A"/>
              </a:gs>
              <a:gs pos="87000">
                <a:srgbClr val="D99C9D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2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br>
              <a:rPr lang="en-US" sz="2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Diagram</a:t>
            </a:r>
            <a:endParaRPr sz="37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625" y="128575"/>
            <a:ext cx="10321148" cy="6513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 txBox="1">
            <a:spLocks noGrp="1"/>
          </p:cNvSpPr>
          <p:nvPr>
            <p:ph type="sldNum" idx="12"/>
          </p:nvPr>
        </p:nvSpPr>
        <p:spPr>
          <a:xfrm>
            <a:off x="112813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46" name="Google Shape;346;p30"/>
          <p:cNvSpPr txBox="1"/>
          <p:nvPr/>
        </p:nvSpPr>
        <p:spPr>
          <a:xfrm>
            <a:off x="1" y="0"/>
            <a:ext cx="17523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26000">
                <a:srgbClr val="A00000"/>
              </a:gs>
              <a:gs pos="37000">
                <a:srgbClr val="A91D1D"/>
              </a:gs>
              <a:gs pos="68000">
                <a:srgbClr val="B2393A"/>
              </a:gs>
              <a:gs pos="87000">
                <a:srgbClr val="D99C9D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2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br>
              <a:rPr lang="en-US" sz="2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Diagram</a:t>
            </a:r>
            <a:endParaRPr sz="37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Video Demo</a:t>
            </a:r>
            <a:endParaRPr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copy_55A274B5-D95D-46CA-BD35-9CDF5BA1F13A_7C8F091F-6B32-4D35-9827-B338544F571D.mp4">
            <a:hlinkClick r:id="" action="ppaction://media"/>
            <a:extLst>
              <a:ext uri="{FF2B5EF4-FFF2-40B4-BE49-F238E27FC236}">
                <a16:creationId xmlns:a16="http://schemas.microsoft.com/office/drawing/2014/main" id="{7BF8F1B6-CA2B-51F1-A336-60D9F9F10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1887" y="1184587"/>
            <a:ext cx="11306628" cy="5033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>
            <a:spLocks noGrp="1"/>
          </p:cNvSpPr>
          <p:nvPr>
            <p:ph type="sldNum" idx="12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59" name="Google Shape;359;p32"/>
          <p:cNvSpPr/>
          <p:nvPr/>
        </p:nvSpPr>
        <p:spPr>
          <a:xfrm>
            <a:off x="0" y="0"/>
            <a:ext cx="2974800" cy="6858000"/>
          </a:xfrm>
          <a:prstGeom prst="flowChartDelay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367" y="2349679"/>
            <a:ext cx="2112191" cy="21121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2"/>
          <p:cNvCxnSpPr>
            <a:stCxn id="362" idx="6"/>
            <a:endCxn id="363" idx="1"/>
          </p:cNvCxnSpPr>
          <p:nvPr/>
        </p:nvCxnSpPr>
        <p:spPr>
          <a:xfrm>
            <a:off x="7634925" y="1082288"/>
            <a:ext cx="9312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2"/>
          <p:cNvCxnSpPr>
            <a:stCxn id="365" idx="3"/>
            <a:endCxn id="366" idx="2"/>
          </p:cNvCxnSpPr>
          <p:nvPr/>
        </p:nvCxnSpPr>
        <p:spPr>
          <a:xfrm>
            <a:off x="6239975" y="1892225"/>
            <a:ext cx="11025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32"/>
          <p:cNvCxnSpPr>
            <a:stCxn id="368" idx="3"/>
            <a:endCxn id="369" idx="2"/>
          </p:cNvCxnSpPr>
          <p:nvPr/>
        </p:nvCxnSpPr>
        <p:spPr>
          <a:xfrm>
            <a:off x="6229263" y="3535350"/>
            <a:ext cx="11133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32"/>
          <p:cNvCxnSpPr>
            <a:stCxn id="371" idx="6"/>
            <a:endCxn id="372" idx="1"/>
          </p:cNvCxnSpPr>
          <p:nvPr/>
        </p:nvCxnSpPr>
        <p:spPr>
          <a:xfrm>
            <a:off x="7634775" y="2727313"/>
            <a:ext cx="9312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32"/>
          <p:cNvCxnSpPr/>
          <p:nvPr/>
        </p:nvCxnSpPr>
        <p:spPr>
          <a:xfrm>
            <a:off x="7634925" y="4366888"/>
            <a:ext cx="1050900" cy="15300"/>
          </a:xfrm>
          <a:prstGeom prst="straightConnector1">
            <a:avLst/>
          </a:prstGeom>
          <a:noFill/>
          <a:ln w="9525" cap="flat" cmpd="sng">
            <a:solidFill>
              <a:srgbClr val="AA1C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32"/>
          <p:cNvCxnSpPr>
            <a:stCxn id="375" idx="3"/>
            <a:endCxn id="376" idx="2"/>
          </p:cNvCxnSpPr>
          <p:nvPr/>
        </p:nvCxnSpPr>
        <p:spPr>
          <a:xfrm>
            <a:off x="6239975" y="5178475"/>
            <a:ext cx="11025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32"/>
          <p:cNvSpPr/>
          <p:nvPr/>
        </p:nvSpPr>
        <p:spPr>
          <a:xfrm>
            <a:off x="8565975" y="841500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3628175" y="1639325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The Solution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3254463" y="3282450"/>
            <a:ext cx="2974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UML Diagrams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8565975" y="4117150"/>
            <a:ext cx="2611800" cy="505800"/>
          </a:xfrm>
          <a:prstGeom prst="roundRect">
            <a:avLst>
              <a:gd name="adj" fmla="val 16667"/>
            </a:avLst>
          </a:prstGeom>
          <a:solidFill>
            <a:srgbClr val="AA1C25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8565975" y="2448575"/>
            <a:ext cx="3149700" cy="56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Used Technology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3628175" y="4925575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32"/>
          <p:cNvGrpSpPr/>
          <p:nvPr/>
        </p:nvGrpSpPr>
        <p:grpSpPr>
          <a:xfrm>
            <a:off x="7342275" y="930013"/>
            <a:ext cx="292650" cy="4405800"/>
            <a:chOff x="7342275" y="930013"/>
            <a:chExt cx="292650" cy="4405800"/>
          </a:xfrm>
        </p:grpSpPr>
        <p:grpSp>
          <p:nvGrpSpPr>
            <p:cNvPr id="379" name="Google Shape;379;p32"/>
            <p:cNvGrpSpPr/>
            <p:nvPr/>
          </p:nvGrpSpPr>
          <p:grpSpPr>
            <a:xfrm>
              <a:off x="7342275" y="930013"/>
              <a:ext cx="292650" cy="4405800"/>
              <a:chOff x="7050275" y="1117225"/>
              <a:chExt cx="292650" cy="4405800"/>
            </a:xfrm>
          </p:grpSpPr>
          <p:cxnSp>
            <p:nvCxnSpPr>
              <p:cNvPr id="380" name="Google Shape;380;p32"/>
              <p:cNvCxnSpPr>
                <a:endCxn id="376" idx="4"/>
              </p:cNvCxnSpPr>
              <p:nvPr/>
            </p:nvCxnSpPr>
            <p:spPr>
              <a:xfrm>
                <a:off x="7196675" y="1117225"/>
                <a:ext cx="0" cy="440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6" name="Google Shape;366;p32"/>
              <p:cNvSpPr/>
              <p:nvPr/>
            </p:nvSpPr>
            <p:spPr>
              <a:xfrm>
                <a:off x="7050425" y="193982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7050275" y="276827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7050425" y="358517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7050425" y="4407850"/>
                <a:ext cx="292500" cy="292500"/>
              </a:xfrm>
              <a:prstGeom prst="ellipse">
                <a:avLst/>
              </a:prstGeom>
              <a:solidFill>
                <a:srgbClr val="AA1C25"/>
              </a:solidFill>
              <a:ln w="9525" cap="flat" cmpd="sng">
                <a:solidFill>
                  <a:srgbClr val="AA1C2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7050425" y="523052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" name="Google Shape;362;p32"/>
            <p:cNvSpPr/>
            <p:nvPr/>
          </p:nvSpPr>
          <p:spPr>
            <a:xfrm>
              <a:off x="7342425" y="936038"/>
              <a:ext cx="292500" cy="29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0"/>
            <a:ext cx="2974800" cy="6858000"/>
          </a:xfrm>
          <a:prstGeom prst="flowChartDelay">
            <a:avLst/>
          </a:prstGeom>
          <a:gradFill>
            <a:gsLst>
              <a:gs pos="0">
                <a:srgbClr val="FFFFFF"/>
              </a:gs>
              <a:gs pos="30000">
                <a:srgbClr val="A00000"/>
              </a:gs>
              <a:gs pos="8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624" y="2676747"/>
            <a:ext cx="1985362" cy="1985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5"/>
          <p:cNvCxnSpPr>
            <a:stCxn id="105" idx="6"/>
            <a:endCxn id="106" idx="1"/>
          </p:cNvCxnSpPr>
          <p:nvPr/>
        </p:nvCxnSpPr>
        <p:spPr>
          <a:xfrm>
            <a:off x="7634925" y="1082288"/>
            <a:ext cx="931200" cy="12000"/>
          </a:xfrm>
          <a:prstGeom prst="straightConnector1">
            <a:avLst/>
          </a:prstGeom>
          <a:noFill/>
          <a:ln w="9525" cap="flat" cmpd="sng">
            <a:solidFill>
              <a:srgbClr val="AA1C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5"/>
          <p:cNvCxnSpPr>
            <a:stCxn id="108" idx="3"/>
            <a:endCxn id="109" idx="2"/>
          </p:cNvCxnSpPr>
          <p:nvPr/>
        </p:nvCxnSpPr>
        <p:spPr>
          <a:xfrm>
            <a:off x="6239975" y="1892225"/>
            <a:ext cx="11025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5"/>
          <p:cNvCxnSpPr>
            <a:stCxn id="111" idx="3"/>
            <a:endCxn id="112" idx="2"/>
          </p:cNvCxnSpPr>
          <p:nvPr/>
        </p:nvCxnSpPr>
        <p:spPr>
          <a:xfrm>
            <a:off x="6229263" y="3535350"/>
            <a:ext cx="11133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>
            <a:stCxn id="114" idx="6"/>
            <a:endCxn id="115" idx="1"/>
          </p:cNvCxnSpPr>
          <p:nvPr/>
        </p:nvCxnSpPr>
        <p:spPr>
          <a:xfrm>
            <a:off x="7634775" y="2727313"/>
            <a:ext cx="9312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7634925" y="4366888"/>
            <a:ext cx="10509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>
            <a:stCxn id="118" idx="3"/>
            <a:endCxn id="119" idx="2"/>
          </p:cNvCxnSpPr>
          <p:nvPr/>
        </p:nvCxnSpPr>
        <p:spPr>
          <a:xfrm>
            <a:off x="6239975" y="5178475"/>
            <a:ext cx="11025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5"/>
          <p:cNvSpPr/>
          <p:nvPr/>
        </p:nvSpPr>
        <p:spPr>
          <a:xfrm>
            <a:off x="8565975" y="841500"/>
            <a:ext cx="2611800" cy="505800"/>
          </a:xfrm>
          <a:prstGeom prst="roundRect">
            <a:avLst>
              <a:gd name="adj" fmla="val 16667"/>
            </a:avLst>
          </a:prstGeom>
          <a:solidFill>
            <a:srgbClr val="AA1C25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3628175" y="1639325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The Solution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3254463" y="3282450"/>
            <a:ext cx="2974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UML Diagrams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8565975" y="4117150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8565975" y="2448575"/>
            <a:ext cx="3149700" cy="56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Used Technology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3628175" y="4925575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15"/>
          <p:cNvGrpSpPr/>
          <p:nvPr/>
        </p:nvGrpSpPr>
        <p:grpSpPr>
          <a:xfrm>
            <a:off x="7342275" y="930013"/>
            <a:ext cx="292650" cy="4405800"/>
            <a:chOff x="7342275" y="930013"/>
            <a:chExt cx="292650" cy="4405800"/>
          </a:xfrm>
        </p:grpSpPr>
        <p:grpSp>
          <p:nvGrpSpPr>
            <p:cNvPr id="122" name="Google Shape;122;p15"/>
            <p:cNvGrpSpPr/>
            <p:nvPr/>
          </p:nvGrpSpPr>
          <p:grpSpPr>
            <a:xfrm>
              <a:off x="7342275" y="930013"/>
              <a:ext cx="292650" cy="4405800"/>
              <a:chOff x="7050275" y="1117225"/>
              <a:chExt cx="292650" cy="4405800"/>
            </a:xfrm>
          </p:grpSpPr>
          <p:cxnSp>
            <p:nvCxnSpPr>
              <p:cNvPr id="123" name="Google Shape;123;p15"/>
              <p:cNvCxnSpPr>
                <a:endCxn id="119" idx="4"/>
              </p:cNvCxnSpPr>
              <p:nvPr/>
            </p:nvCxnSpPr>
            <p:spPr>
              <a:xfrm>
                <a:off x="7196675" y="1117225"/>
                <a:ext cx="0" cy="440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9" name="Google Shape;109;p15"/>
              <p:cNvSpPr/>
              <p:nvPr/>
            </p:nvSpPr>
            <p:spPr>
              <a:xfrm>
                <a:off x="7050425" y="193982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050275" y="276827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7050425" y="358517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7050425" y="4407850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050425" y="523052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05;p15"/>
            <p:cNvSpPr/>
            <p:nvPr/>
          </p:nvSpPr>
          <p:spPr>
            <a:xfrm>
              <a:off x="7342425" y="936038"/>
              <a:ext cx="292500" cy="292500"/>
            </a:xfrm>
            <a:prstGeom prst="ellipse">
              <a:avLst/>
            </a:prstGeom>
            <a:solidFill>
              <a:srgbClr val="AA1C25"/>
            </a:solidFill>
            <a:ln w="9525" cap="flat" cmpd="sng">
              <a:solidFill>
                <a:srgbClr val="AA1C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33"/>
          <p:cNvGraphicFramePr/>
          <p:nvPr/>
        </p:nvGraphicFramePr>
        <p:xfrm>
          <a:off x="348519" y="1199967"/>
          <a:ext cx="11298075" cy="5453300"/>
        </p:xfrm>
        <a:graphic>
          <a:graphicData uri="http://schemas.openxmlformats.org/drawingml/2006/table">
            <a:tbl>
              <a:tblPr>
                <a:noFill/>
                <a:tableStyleId>{5D457D6E-CD78-4590-B65F-5DDA59E5A52C}</a:tableStyleId>
              </a:tblPr>
              <a:tblGrid>
                <a:gridCol w="90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N.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Description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register a new user with valid input data</a:t>
                      </a:r>
                      <a:endParaRPr sz="17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user registration should be successful, and the user should receive a confirmation message indicating successful registration.</a:t>
                      </a:r>
                      <a:endParaRPr sz="17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register a new user with and empty input</a:t>
                      </a:r>
                      <a:endParaRPr sz="17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registration process should fail, and the user should receive an error message “Please fill in all the fields.”</a:t>
                      </a:r>
                      <a:endParaRPr sz="17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3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register a new user with an invalid email format (e.g. missing ”@”)</a:t>
                      </a:r>
                      <a:endParaRPr sz="17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registration process should fail, and the user should receive an error message “Please enter a valid email.”</a:t>
                      </a:r>
                      <a:endParaRPr sz="17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register a new user with a weak password</a:t>
                      </a:r>
                      <a:endParaRPr sz="17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registration process should fail, and the user should receive an error message “Password must be at least 8 characters with uppercase, lowercase, and number.”</a:t>
                      </a:r>
                      <a:endParaRPr sz="17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register a new user with an email address that is already registered in the system.</a:t>
                      </a:r>
                      <a:endParaRPr sz="17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registration process should fail, and the user should receive an error message “Email already in use. Please choose another.”</a:t>
                      </a:r>
                      <a:endParaRPr sz="17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89" name="Google Shape;389;p33"/>
          <p:cNvSpPr txBox="1"/>
          <p:nvPr/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Tests Plan For Registration</a:t>
            </a:r>
            <a:endParaRPr sz="37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4" name="Google Shape;394;p34"/>
          <p:cNvGraphicFramePr/>
          <p:nvPr/>
        </p:nvGraphicFramePr>
        <p:xfrm>
          <a:off x="448475" y="1269350"/>
          <a:ext cx="10915475" cy="5405845"/>
        </p:xfrm>
        <a:graphic>
          <a:graphicData uri="http://schemas.openxmlformats.org/drawingml/2006/table">
            <a:tbl>
              <a:tblPr>
                <a:noFill/>
                <a:tableStyleId>{5D457D6E-CD78-4590-B65F-5DDA59E5A52C}</a:tableStyleId>
              </a:tblPr>
              <a:tblGrid>
                <a:gridCol w="88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N.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Description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login with valid credentials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login process should be successful, and the user should be redirected to their account dashboard.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log in with an empty input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login process should fail, and the user should receive an error message “Please fill in all the fields.”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log in with an invalid credentials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login process should fail, and the user should receive an error message “Email or password is wrong. Please try again!”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log in with an email address that is not registered in the system.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login process should fail, and the user should receive an error message “Email not found. Please signup first.”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Handle internal server error while login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login process should fail, because of server error and get http code 500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5" name="Google Shape;395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96" name="Google Shape;396;p34"/>
          <p:cNvSpPr txBox="1"/>
          <p:nvPr/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Tests Plan For Login Process</a:t>
            </a:r>
            <a:endParaRPr sz="37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sldNum" idx="12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02" name="Google Shape;402;p35"/>
          <p:cNvSpPr txBox="1"/>
          <p:nvPr/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Tests Plan For New Request</a:t>
            </a:r>
            <a:endParaRPr sz="37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3" name="Google Shape;403;p35"/>
          <p:cNvGraphicFramePr/>
          <p:nvPr/>
        </p:nvGraphicFramePr>
        <p:xfrm>
          <a:off x="273400" y="1242195"/>
          <a:ext cx="11382800" cy="5495107"/>
        </p:xfrm>
        <a:graphic>
          <a:graphicData uri="http://schemas.openxmlformats.org/drawingml/2006/table">
            <a:tbl>
              <a:tblPr>
                <a:noFill/>
                <a:tableStyleId>{5D457D6E-CD78-4590-B65F-5DDA59E5A52C}</a:tableStyleId>
              </a:tblPr>
              <a:tblGrid>
                <a:gridCol w="86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9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N.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Description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request a new ambulance with valid information.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request should be successfully submitted, and the nearest available ambulance should be dispatched to the specified location.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request a new ambulance without providing a location.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request should fail, and the user should receive an error message “Must enter a location.”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accept an ambulance request without providing all necessary information.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request should fail, and the user should receive an error message “Please fill in all the fields.”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that the user receives a confirmation message after successfully requesting a new ambulance.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user should receive a confirmation message confirming that their request has been received.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4" name="Google Shape;404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" name="Google Shape;409;p36"/>
          <p:cNvGraphicFramePr/>
          <p:nvPr/>
        </p:nvGraphicFramePr>
        <p:xfrm>
          <a:off x="415599" y="1357000"/>
          <a:ext cx="11208775" cy="5532057"/>
        </p:xfrm>
        <a:graphic>
          <a:graphicData uri="http://schemas.openxmlformats.org/drawingml/2006/table">
            <a:tbl>
              <a:tblPr>
                <a:noFill/>
                <a:tableStyleId>{5D457D6E-CD78-4590-B65F-5DDA59E5A52C}</a:tableStyleId>
              </a:tblPr>
              <a:tblGrid>
                <a:gridCol w="93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N.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Description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accept a driver request with valid information.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request should be successfully accepted, and the driver should receive a confirmation message.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0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accept a driver request with an invalid information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acceptance process should fail, and the driver should receive an error message "Invalid request. Please provide all necessary information."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decline a driver request with valid information.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request should be successfully declined, and the driver should receive a confirmation message.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edit driver information with valid input data.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driver information should be successfully updated, and the driver should receive a confirmation message.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Attempt to edit driver information with missing necessary information.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update process should fail, and the dispatch center should receive an error message "Please fill in all the required fields."</a:t>
                      </a:r>
                      <a:endParaRPr sz="1900" u="none" strike="noStrike" cap="non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0" name="Google Shape;410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11" name="Google Shape;411;p36"/>
          <p:cNvSpPr txBox="1"/>
          <p:nvPr/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Tests Plan For Accept/Decline/Edit Drivers</a:t>
            </a:r>
            <a:endParaRPr sz="37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37"/>
          <p:cNvGraphicFramePr/>
          <p:nvPr/>
        </p:nvGraphicFramePr>
        <p:xfrm>
          <a:off x="404649" y="1492238"/>
          <a:ext cx="11208775" cy="4584113"/>
        </p:xfrm>
        <a:graphic>
          <a:graphicData uri="http://schemas.openxmlformats.org/drawingml/2006/table">
            <a:tbl>
              <a:tblPr>
                <a:noFill/>
                <a:tableStyleId>{5D457D6E-CD78-4590-B65F-5DDA59E5A52C}</a:tableStyleId>
              </a:tblPr>
              <a:tblGrid>
                <a:gridCol w="93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N.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Description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9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</a:t>
                      </a:r>
                      <a:endParaRPr sz="19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121900" marB="12190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Driver accepts an ambulance request nearby with valid information.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driver should successfully accept the request, and the caller and dispatch center should receive confirmation.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0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Driver declines an ambulance request nearby.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driver should successfully decline the request, and the dispatch center should receive confirmation.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Driver attempts to accept an invalid ambulance request nearby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acceptance process should fail, and the driver should receive an error message "Invalid request."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Handle internal server error while accept request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acceptance process should fail, because of server error and get http code 500</a:t>
                      </a:r>
                      <a:endParaRPr sz="19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18" name="Google Shape;418;p37"/>
          <p:cNvSpPr txBox="1"/>
          <p:nvPr/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Tests Plan For Accept/Decline/</a:t>
            </a:r>
            <a:r>
              <a:rPr lang="en-US" sz="37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Request</a:t>
            </a:r>
            <a:endParaRPr sz="37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/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Tests </a:t>
            </a:r>
            <a:r>
              <a:rPr lang="en-US" sz="37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37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050" y="3004603"/>
            <a:ext cx="5832925" cy="334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75" y="1339825"/>
            <a:ext cx="5832925" cy="52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8"/>
          <p:cNvSpPr txBox="1"/>
          <p:nvPr/>
        </p:nvSpPr>
        <p:spPr>
          <a:xfrm>
            <a:off x="6435800" y="1415875"/>
            <a:ext cx="5045700" cy="14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Jest, a JavaScript testing framework, for efficient testing and reliable code coverage.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>
            <a:spLocks noGrp="1"/>
          </p:cNvSpPr>
          <p:nvPr>
            <p:ph type="sldNum" idx="12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0" y="0"/>
            <a:ext cx="2974800" cy="6858000"/>
          </a:xfrm>
          <a:prstGeom prst="flowChartDelay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39"/>
          <p:cNvCxnSpPr>
            <a:stCxn id="435" idx="6"/>
            <a:endCxn id="436" idx="1"/>
          </p:cNvCxnSpPr>
          <p:nvPr/>
        </p:nvCxnSpPr>
        <p:spPr>
          <a:xfrm>
            <a:off x="7634925" y="1082288"/>
            <a:ext cx="9312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39"/>
          <p:cNvCxnSpPr>
            <a:stCxn id="438" idx="3"/>
            <a:endCxn id="439" idx="2"/>
          </p:cNvCxnSpPr>
          <p:nvPr/>
        </p:nvCxnSpPr>
        <p:spPr>
          <a:xfrm>
            <a:off x="6239975" y="1892225"/>
            <a:ext cx="11025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39"/>
          <p:cNvCxnSpPr>
            <a:stCxn id="441" idx="3"/>
            <a:endCxn id="442" idx="2"/>
          </p:cNvCxnSpPr>
          <p:nvPr/>
        </p:nvCxnSpPr>
        <p:spPr>
          <a:xfrm>
            <a:off x="6229263" y="3535350"/>
            <a:ext cx="11133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39"/>
          <p:cNvCxnSpPr>
            <a:stCxn id="444" idx="6"/>
            <a:endCxn id="445" idx="1"/>
          </p:cNvCxnSpPr>
          <p:nvPr/>
        </p:nvCxnSpPr>
        <p:spPr>
          <a:xfrm>
            <a:off x="7634775" y="2727313"/>
            <a:ext cx="9312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39"/>
          <p:cNvCxnSpPr/>
          <p:nvPr/>
        </p:nvCxnSpPr>
        <p:spPr>
          <a:xfrm>
            <a:off x="7634925" y="4366888"/>
            <a:ext cx="10509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39"/>
          <p:cNvCxnSpPr>
            <a:stCxn id="448" idx="3"/>
            <a:endCxn id="449" idx="2"/>
          </p:cNvCxnSpPr>
          <p:nvPr/>
        </p:nvCxnSpPr>
        <p:spPr>
          <a:xfrm>
            <a:off x="6239975" y="5178475"/>
            <a:ext cx="1102500" cy="11100"/>
          </a:xfrm>
          <a:prstGeom prst="straightConnector1">
            <a:avLst/>
          </a:prstGeom>
          <a:noFill/>
          <a:ln w="9525" cap="flat" cmpd="sng">
            <a:solidFill>
              <a:srgbClr val="AA1C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" name="Google Shape;436;p39"/>
          <p:cNvSpPr/>
          <p:nvPr/>
        </p:nvSpPr>
        <p:spPr>
          <a:xfrm>
            <a:off x="8565975" y="841500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3628175" y="1639325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The Solution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3254463" y="3282450"/>
            <a:ext cx="2974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UML Diagrams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8565975" y="4117150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8565975" y="2448575"/>
            <a:ext cx="3149700" cy="56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Used Technology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3628175" y="4925575"/>
            <a:ext cx="2611800" cy="505800"/>
          </a:xfrm>
          <a:prstGeom prst="roundRect">
            <a:avLst>
              <a:gd name="adj" fmla="val 16667"/>
            </a:avLst>
          </a:prstGeom>
          <a:solidFill>
            <a:srgbClr val="AA1C25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39"/>
          <p:cNvGrpSpPr/>
          <p:nvPr/>
        </p:nvGrpSpPr>
        <p:grpSpPr>
          <a:xfrm>
            <a:off x="7342275" y="930013"/>
            <a:ext cx="292650" cy="4405800"/>
            <a:chOff x="7342275" y="930013"/>
            <a:chExt cx="292650" cy="4405800"/>
          </a:xfrm>
        </p:grpSpPr>
        <p:grpSp>
          <p:nvGrpSpPr>
            <p:cNvPr id="452" name="Google Shape;452;p39"/>
            <p:cNvGrpSpPr/>
            <p:nvPr/>
          </p:nvGrpSpPr>
          <p:grpSpPr>
            <a:xfrm>
              <a:off x="7342275" y="930013"/>
              <a:ext cx="292650" cy="4405800"/>
              <a:chOff x="7050275" y="1117225"/>
              <a:chExt cx="292650" cy="4405800"/>
            </a:xfrm>
          </p:grpSpPr>
          <p:cxnSp>
            <p:nvCxnSpPr>
              <p:cNvPr id="453" name="Google Shape;453;p39"/>
              <p:cNvCxnSpPr>
                <a:endCxn id="449" idx="4"/>
              </p:cNvCxnSpPr>
              <p:nvPr/>
            </p:nvCxnSpPr>
            <p:spPr>
              <a:xfrm>
                <a:off x="7196675" y="1117225"/>
                <a:ext cx="0" cy="440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9" name="Google Shape;439;p39"/>
              <p:cNvSpPr/>
              <p:nvPr/>
            </p:nvSpPr>
            <p:spPr>
              <a:xfrm>
                <a:off x="7050425" y="193982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7050275" y="276827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9"/>
              <p:cNvSpPr/>
              <p:nvPr/>
            </p:nvSpPr>
            <p:spPr>
              <a:xfrm>
                <a:off x="7050425" y="358517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9"/>
              <p:cNvSpPr/>
              <p:nvPr/>
            </p:nvSpPr>
            <p:spPr>
              <a:xfrm>
                <a:off x="7050425" y="4407850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7050425" y="5230525"/>
                <a:ext cx="292500" cy="292500"/>
              </a:xfrm>
              <a:prstGeom prst="ellipse">
                <a:avLst/>
              </a:prstGeom>
              <a:solidFill>
                <a:srgbClr val="AA1C25"/>
              </a:solidFill>
              <a:ln w="9525" cap="flat" cmpd="sng">
                <a:solidFill>
                  <a:srgbClr val="AA1C2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5" name="Google Shape;435;p39"/>
            <p:cNvSpPr/>
            <p:nvPr/>
          </p:nvSpPr>
          <p:spPr>
            <a:xfrm>
              <a:off x="7342425" y="936038"/>
              <a:ext cx="292500" cy="29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5" name="Google Shape;4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75" y="2213125"/>
            <a:ext cx="2071750" cy="20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/>
          <p:nvPr/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37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63" name="Google Shape;463;p40"/>
          <p:cNvSpPr/>
          <p:nvPr/>
        </p:nvSpPr>
        <p:spPr>
          <a:xfrm>
            <a:off x="415800" y="2529199"/>
            <a:ext cx="11360400" cy="1184400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Adapting to and mastering new technologies like Preact, Node.js, and MongoDB.</a:t>
            </a:r>
            <a:endParaRPr sz="2700"/>
          </a:p>
        </p:txBody>
      </p:sp>
      <p:sp>
        <p:nvSpPr>
          <p:cNvPr id="464" name="Google Shape;464;p40"/>
          <p:cNvSpPr/>
          <p:nvPr/>
        </p:nvSpPr>
        <p:spPr>
          <a:xfrm>
            <a:off x="415800" y="4217999"/>
            <a:ext cx="11360400" cy="1184400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Designing an interface that is both functional and easy to use for all users.</a:t>
            </a:r>
            <a:endParaRPr sz="2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4000">
              <a:srgbClr val="A00000"/>
            </a:gs>
            <a:gs pos="90000">
              <a:srgbClr val="B2393A"/>
            </a:gs>
            <a:gs pos="100000">
              <a:srgbClr val="FFFFFF"/>
            </a:gs>
          </a:gsLst>
          <a:lin ang="13500032" scaled="0"/>
        </a:gra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470" name="Google Shape;47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4363" y="1884219"/>
            <a:ext cx="4333404" cy="433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0291" y="640377"/>
            <a:ext cx="2567709" cy="2567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 txBox="1">
            <a:spLocks noGrp="1"/>
          </p:cNvSpPr>
          <p:nvPr>
            <p:ph type="sldNum" idx="12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132" name="Google Shape;132;p16"/>
          <p:cNvGrpSpPr/>
          <p:nvPr/>
        </p:nvGrpSpPr>
        <p:grpSpPr>
          <a:xfrm>
            <a:off x="415517" y="2020070"/>
            <a:ext cx="11360672" cy="3645007"/>
            <a:chOff x="0" y="530466"/>
            <a:chExt cx="8520717" cy="2203353"/>
          </a:xfrm>
        </p:grpSpPr>
        <p:sp>
          <p:nvSpPr>
            <p:cNvPr id="133" name="Google Shape;133;p16"/>
            <p:cNvSpPr/>
            <p:nvPr/>
          </p:nvSpPr>
          <p:spPr>
            <a:xfrm>
              <a:off x="0" y="530466"/>
              <a:ext cx="8520600" cy="9792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9525" cap="flat" cmpd="sng">
              <a:solidFill>
                <a:srgbClr val="AA1C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1131117" y="530466"/>
              <a:ext cx="7389600" cy="9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 txBox="1"/>
            <p:nvPr/>
          </p:nvSpPr>
          <p:spPr>
            <a:xfrm>
              <a:off x="1131117" y="530466"/>
              <a:ext cx="7389600" cy="9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8175" tIns="138175" rIns="138175" bIns="1381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Emergency medical services (EMS) are </a:t>
              </a:r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essential</a:t>
              </a: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for</a:t>
              </a: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any community.</a:t>
              </a: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1754619"/>
              <a:ext cx="8520600" cy="9792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9525" cap="flat" cmpd="sng">
              <a:solidFill>
                <a:srgbClr val="AA1C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1131117" y="1754619"/>
              <a:ext cx="7389600" cy="9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1131117" y="1754619"/>
              <a:ext cx="7389600" cy="9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8175" tIns="138175" rIns="138175" bIns="1381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Current systems face significant challenges that lead to delays in help’s arrival.</a:t>
              </a: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9" name="Google Shape;1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50" y="4477067"/>
            <a:ext cx="638833" cy="63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342" y="2441828"/>
            <a:ext cx="845925" cy="8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147" name="Google Shape;147;p17"/>
          <p:cNvGrpSpPr/>
          <p:nvPr/>
        </p:nvGrpSpPr>
        <p:grpSpPr>
          <a:xfrm>
            <a:off x="1215860" y="1498806"/>
            <a:ext cx="2437140" cy="2628153"/>
            <a:chOff x="1510283" y="1162646"/>
            <a:chExt cx="1827901" cy="1971164"/>
          </a:xfrm>
        </p:grpSpPr>
        <p:sp>
          <p:nvSpPr>
            <p:cNvPr id="148" name="Google Shape;148;p17"/>
            <p:cNvSpPr/>
            <p:nvPr/>
          </p:nvSpPr>
          <p:spPr>
            <a:xfrm>
              <a:off x="1510284" y="1162646"/>
              <a:ext cx="1827900" cy="1259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/>
                </a:gs>
                <a:gs pos="14000">
                  <a:srgbClr val="A00000"/>
                </a:gs>
                <a:gs pos="90000">
                  <a:srgbClr val="B2393A"/>
                </a:gs>
                <a:gs pos="100000">
                  <a:srgbClr val="FFFFFF"/>
                </a:gs>
              </a:gsLst>
              <a:lin ang="13500032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" name="Google Shape;149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62009" y="1330137"/>
              <a:ext cx="924422" cy="9244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" name="Google Shape;150;p17"/>
            <p:cNvGrpSpPr/>
            <p:nvPr/>
          </p:nvGrpSpPr>
          <p:grpSpPr>
            <a:xfrm>
              <a:off x="1510283" y="2422050"/>
              <a:ext cx="1827900" cy="711760"/>
              <a:chOff x="601745" y="1228705"/>
              <a:chExt cx="1827900" cy="711760"/>
            </a:xfrm>
          </p:grpSpPr>
          <p:sp>
            <p:nvSpPr>
              <p:cNvPr id="151" name="Google Shape;151;p17"/>
              <p:cNvSpPr/>
              <p:nvPr/>
            </p:nvSpPr>
            <p:spPr>
              <a:xfrm>
                <a:off x="601745" y="1262465"/>
                <a:ext cx="18279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7"/>
              <p:cNvSpPr txBox="1"/>
              <p:nvPr/>
            </p:nvSpPr>
            <p:spPr>
              <a:xfrm>
                <a:off x="601745" y="1228705"/>
                <a:ext cx="18279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1200" tIns="161200" rIns="1612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Traffic</a:t>
                </a:r>
                <a:endParaRPr sz="2400"/>
              </a:p>
            </p:txBody>
          </p:sp>
        </p:grpSp>
      </p:grpSp>
      <p:sp>
        <p:nvSpPr>
          <p:cNvPr id="153" name="Google Shape;153;p17"/>
          <p:cNvSpPr txBox="1"/>
          <p:nvPr/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sz="37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p17"/>
          <p:cNvGrpSpPr/>
          <p:nvPr/>
        </p:nvGrpSpPr>
        <p:grpSpPr>
          <a:xfrm>
            <a:off x="3699704" y="1498806"/>
            <a:ext cx="4254294" cy="2628153"/>
            <a:chOff x="2867100" y="1162646"/>
            <a:chExt cx="3190800" cy="1971164"/>
          </a:xfrm>
        </p:grpSpPr>
        <p:sp>
          <p:nvSpPr>
            <p:cNvPr id="155" name="Google Shape;155;p17"/>
            <p:cNvSpPr/>
            <p:nvPr/>
          </p:nvSpPr>
          <p:spPr>
            <a:xfrm>
              <a:off x="3607231" y="1162646"/>
              <a:ext cx="1827900" cy="1259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/>
                </a:gs>
                <a:gs pos="14000">
                  <a:srgbClr val="A00000"/>
                </a:gs>
                <a:gs pos="90000">
                  <a:srgbClr val="B2393A"/>
                </a:gs>
                <a:gs pos="100000">
                  <a:srgbClr val="FFFFFF"/>
                </a:gs>
              </a:gsLst>
              <a:lin ang="13500032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" name="Google Shape;156;p17"/>
            <p:cNvGrpSpPr/>
            <p:nvPr/>
          </p:nvGrpSpPr>
          <p:grpSpPr>
            <a:xfrm>
              <a:off x="2867100" y="2422050"/>
              <a:ext cx="3190800" cy="711760"/>
              <a:chOff x="-138385" y="1228705"/>
              <a:chExt cx="3190800" cy="711760"/>
            </a:xfrm>
          </p:grpSpPr>
          <p:sp>
            <p:nvSpPr>
              <p:cNvPr id="157" name="Google Shape;157;p17"/>
              <p:cNvSpPr/>
              <p:nvPr/>
            </p:nvSpPr>
            <p:spPr>
              <a:xfrm>
                <a:off x="601745" y="1262465"/>
                <a:ext cx="18279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7"/>
              <p:cNvSpPr txBox="1"/>
              <p:nvPr/>
            </p:nvSpPr>
            <p:spPr>
              <a:xfrm>
                <a:off x="-138385" y="1228705"/>
                <a:ext cx="31908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1200" tIns="161200" rIns="1612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Delayed data</a:t>
                </a: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9" name="Google Shape;159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43974" y="1300175"/>
              <a:ext cx="954385" cy="9543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17"/>
          <p:cNvGrpSpPr/>
          <p:nvPr/>
        </p:nvGrpSpPr>
        <p:grpSpPr>
          <a:xfrm>
            <a:off x="7857682" y="1498806"/>
            <a:ext cx="2997525" cy="2628153"/>
            <a:chOff x="5526325" y="1158671"/>
            <a:chExt cx="2248200" cy="1971164"/>
          </a:xfrm>
        </p:grpSpPr>
        <p:sp>
          <p:nvSpPr>
            <p:cNvPr id="161" name="Google Shape;161;p17"/>
            <p:cNvSpPr/>
            <p:nvPr/>
          </p:nvSpPr>
          <p:spPr>
            <a:xfrm>
              <a:off x="5720398" y="1158671"/>
              <a:ext cx="1827900" cy="1259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/>
                </a:gs>
                <a:gs pos="14000">
                  <a:srgbClr val="A00000"/>
                </a:gs>
                <a:gs pos="90000">
                  <a:srgbClr val="B2393A"/>
                </a:gs>
                <a:gs pos="100000">
                  <a:srgbClr val="FFFFFF"/>
                </a:gs>
              </a:gsLst>
              <a:lin ang="13500032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17"/>
            <p:cNvGrpSpPr/>
            <p:nvPr/>
          </p:nvGrpSpPr>
          <p:grpSpPr>
            <a:xfrm>
              <a:off x="5526325" y="2418075"/>
              <a:ext cx="2248200" cy="711760"/>
              <a:chOff x="407673" y="1228705"/>
              <a:chExt cx="2248200" cy="711760"/>
            </a:xfrm>
          </p:grpSpPr>
          <p:sp>
            <p:nvSpPr>
              <p:cNvPr id="163" name="Google Shape;163;p17"/>
              <p:cNvSpPr/>
              <p:nvPr/>
            </p:nvSpPr>
            <p:spPr>
              <a:xfrm>
                <a:off x="601745" y="1262465"/>
                <a:ext cx="18279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7"/>
              <p:cNvSpPr txBox="1"/>
              <p:nvPr/>
            </p:nvSpPr>
            <p:spPr>
              <a:xfrm>
                <a:off x="407673" y="1228705"/>
                <a:ext cx="2248200" cy="6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1200" tIns="161200" rIns="1612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Communication</a:t>
                </a:r>
                <a:endParaRPr sz="32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32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5" name="Google Shape;165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16396" y="1378549"/>
              <a:ext cx="819647" cy="819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17"/>
          <p:cNvGrpSpPr/>
          <p:nvPr/>
        </p:nvGrpSpPr>
        <p:grpSpPr>
          <a:xfrm>
            <a:off x="4697330" y="4017551"/>
            <a:ext cx="2437140" cy="2628153"/>
            <a:chOff x="3615338" y="3051752"/>
            <a:chExt cx="1827901" cy="1971164"/>
          </a:xfrm>
        </p:grpSpPr>
        <p:sp>
          <p:nvSpPr>
            <p:cNvPr id="167" name="Google Shape;167;p17"/>
            <p:cNvSpPr/>
            <p:nvPr/>
          </p:nvSpPr>
          <p:spPr>
            <a:xfrm>
              <a:off x="3615339" y="3051752"/>
              <a:ext cx="1827900" cy="1259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/>
                </a:gs>
                <a:gs pos="14000">
                  <a:srgbClr val="A00000"/>
                </a:gs>
                <a:gs pos="90000">
                  <a:srgbClr val="B2393A"/>
                </a:gs>
                <a:gs pos="100000">
                  <a:srgbClr val="FFFFFF"/>
                </a:gs>
              </a:gsLst>
              <a:lin ang="13500032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3615338" y="4311156"/>
              <a:ext cx="1827900" cy="711760"/>
              <a:chOff x="601745" y="1228705"/>
              <a:chExt cx="1827900" cy="711760"/>
            </a:xfrm>
          </p:grpSpPr>
          <p:sp>
            <p:nvSpPr>
              <p:cNvPr id="169" name="Google Shape;169;p17"/>
              <p:cNvSpPr/>
              <p:nvPr/>
            </p:nvSpPr>
            <p:spPr>
              <a:xfrm>
                <a:off x="601745" y="1262465"/>
                <a:ext cx="18279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7"/>
              <p:cNvSpPr txBox="1"/>
              <p:nvPr/>
            </p:nvSpPr>
            <p:spPr>
              <a:xfrm>
                <a:off x="601745" y="1228705"/>
                <a:ext cx="18279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1200" tIns="161200" rIns="1612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Language barriers</a:t>
                </a: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1" name="Google Shape;171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08050" y="3231006"/>
              <a:ext cx="900896" cy="9008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17"/>
          <p:cNvGrpSpPr/>
          <p:nvPr/>
        </p:nvGrpSpPr>
        <p:grpSpPr>
          <a:xfrm>
            <a:off x="935639" y="4017551"/>
            <a:ext cx="2997525" cy="2628153"/>
            <a:chOff x="1318250" y="3051752"/>
            <a:chExt cx="2248200" cy="1971164"/>
          </a:xfrm>
        </p:grpSpPr>
        <p:sp>
          <p:nvSpPr>
            <p:cNvPr id="173" name="Google Shape;173;p17"/>
            <p:cNvSpPr/>
            <p:nvPr/>
          </p:nvSpPr>
          <p:spPr>
            <a:xfrm>
              <a:off x="1510283" y="3051752"/>
              <a:ext cx="1827900" cy="1259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/>
                </a:gs>
                <a:gs pos="14000">
                  <a:srgbClr val="A00000"/>
                </a:gs>
                <a:gs pos="90000">
                  <a:srgbClr val="B2393A"/>
                </a:gs>
                <a:gs pos="100000">
                  <a:srgbClr val="FFFFFF"/>
                </a:gs>
              </a:gsLst>
              <a:lin ang="13500032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" name="Google Shape;174;p17"/>
            <p:cNvGrpSpPr/>
            <p:nvPr/>
          </p:nvGrpSpPr>
          <p:grpSpPr>
            <a:xfrm>
              <a:off x="1318250" y="4311150"/>
              <a:ext cx="2248200" cy="711766"/>
              <a:chOff x="409713" y="1228699"/>
              <a:chExt cx="2248200" cy="711766"/>
            </a:xfrm>
          </p:grpSpPr>
          <p:sp>
            <p:nvSpPr>
              <p:cNvPr id="175" name="Google Shape;175;p17"/>
              <p:cNvSpPr/>
              <p:nvPr/>
            </p:nvSpPr>
            <p:spPr>
              <a:xfrm>
                <a:off x="601745" y="1262465"/>
                <a:ext cx="18279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7"/>
              <p:cNvSpPr txBox="1"/>
              <p:nvPr/>
            </p:nvSpPr>
            <p:spPr>
              <a:xfrm>
                <a:off x="409713" y="1228699"/>
                <a:ext cx="22482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1200" tIns="161200" rIns="1612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Poor phone service</a:t>
                </a: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7" name="Google Shape;177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28580" y="3222254"/>
              <a:ext cx="849498" cy="8494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7"/>
          <p:cNvGrpSpPr/>
          <p:nvPr/>
        </p:nvGrpSpPr>
        <p:grpSpPr>
          <a:xfrm>
            <a:off x="8160555" y="4017546"/>
            <a:ext cx="2437140" cy="2628153"/>
            <a:chOff x="5712284" y="3085512"/>
            <a:chExt cx="1827901" cy="1971164"/>
          </a:xfrm>
        </p:grpSpPr>
        <p:sp>
          <p:nvSpPr>
            <p:cNvPr id="179" name="Google Shape;179;p17"/>
            <p:cNvSpPr/>
            <p:nvPr/>
          </p:nvSpPr>
          <p:spPr>
            <a:xfrm>
              <a:off x="5712285" y="3085512"/>
              <a:ext cx="1827900" cy="1259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/>
                </a:gs>
                <a:gs pos="14000">
                  <a:srgbClr val="A00000"/>
                </a:gs>
                <a:gs pos="90000">
                  <a:srgbClr val="B2393A"/>
                </a:gs>
                <a:gs pos="100000">
                  <a:srgbClr val="FFFFFF"/>
                </a:gs>
              </a:gsLst>
              <a:lin ang="13500032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" name="Google Shape;180;p17"/>
            <p:cNvGrpSpPr/>
            <p:nvPr/>
          </p:nvGrpSpPr>
          <p:grpSpPr>
            <a:xfrm>
              <a:off x="5712284" y="4344916"/>
              <a:ext cx="1827900" cy="711760"/>
              <a:chOff x="601745" y="1228705"/>
              <a:chExt cx="1827900" cy="711760"/>
            </a:xfrm>
          </p:grpSpPr>
          <p:sp>
            <p:nvSpPr>
              <p:cNvPr id="181" name="Google Shape;181;p17"/>
              <p:cNvSpPr/>
              <p:nvPr/>
            </p:nvSpPr>
            <p:spPr>
              <a:xfrm>
                <a:off x="601745" y="1262465"/>
                <a:ext cx="18279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25" rIns="121900" bIns="609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7"/>
              <p:cNvSpPr txBox="1"/>
              <p:nvPr/>
            </p:nvSpPr>
            <p:spPr>
              <a:xfrm>
                <a:off x="601745" y="1228705"/>
                <a:ext cx="18279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1200" tIns="161200" rIns="16120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Stressed callers </a:t>
                </a:r>
                <a:endParaRPr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83" name="Google Shape;183;p1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16396" y="3297411"/>
              <a:ext cx="819645" cy="8196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" name="Google Shape;184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33975" y="0"/>
            <a:ext cx="866950" cy="9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0" y="0"/>
            <a:ext cx="2974800" cy="6858000"/>
          </a:xfrm>
          <a:prstGeom prst="flowChartDelay">
            <a:avLst/>
          </a:prstGeom>
          <a:gradFill>
            <a:gsLst>
              <a:gs pos="0">
                <a:srgbClr val="FFFFFF"/>
              </a:gs>
              <a:gs pos="30000">
                <a:srgbClr val="A00000"/>
              </a:gs>
              <a:gs pos="8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8"/>
          <p:cNvCxnSpPr>
            <a:stCxn id="193" idx="6"/>
            <a:endCxn id="194" idx="1"/>
          </p:cNvCxnSpPr>
          <p:nvPr/>
        </p:nvCxnSpPr>
        <p:spPr>
          <a:xfrm>
            <a:off x="7634925" y="1082288"/>
            <a:ext cx="9312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8"/>
          <p:cNvCxnSpPr>
            <a:stCxn id="196" idx="3"/>
            <a:endCxn id="197" idx="2"/>
          </p:cNvCxnSpPr>
          <p:nvPr/>
        </p:nvCxnSpPr>
        <p:spPr>
          <a:xfrm>
            <a:off x="6239975" y="1892225"/>
            <a:ext cx="1102500" cy="6600"/>
          </a:xfrm>
          <a:prstGeom prst="straightConnector1">
            <a:avLst/>
          </a:prstGeom>
          <a:noFill/>
          <a:ln w="9525" cap="flat" cmpd="sng">
            <a:solidFill>
              <a:srgbClr val="AA1C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8"/>
          <p:cNvCxnSpPr>
            <a:stCxn id="199" idx="3"/>
            <a:endCxn id="200" idx="2"/>
          </p:cNvCxnSpPr>
          <p:nvPr/>
        </p:nvCxnSpPr>
        <p:spPr>
          <a:xfrm>
            <a:off x="6229263" y="3535350"/>
            <a:ext cx="11133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8"/>
          <p:cNvCxnSpPr>
            <a:stCxn id="202" idx="6"/>
            <a:endCxn id="203" idx="1"/>
          </p:cNvCxnSpPr>
          <p:nvPr/>
        </p:nvCxnSpPr>
        <p:spPr>
          <a:xfrm>
            <a:off x="7634775" y="2727313"/>
            <a:ext cx="9312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18"/>
          <p:cNvCxnSpPr/>
          <p:nvPr/>
        </p:nvCxnSpPr>
        <p:spPr>
          <a:xfrm>
            <a:off x="7634925" y="4366888"/>
            <a:ext cx="10509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18"/>
          <p:cNvCxnSpPr>
            <a:stCxn id="206" idx="3"/>
            <a:endCxn id="207" idx="2"/>
          </p:cNvCxnSpPr>
          <p:nvPr/>
        </p:nvCxnSpPr>
        <p:spPr>
          <a:xfrm>
            <a:off x="6239975" y="5178475"/>
            <a:ext cx="11025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18"/>
          <p:cNvSpPr/>
          <p:nvPr/>
        </p:nvSpPr>
        <p:spPr>
          <a:xfrm>
            <a:off x="8565975" y="841500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3628175" y="1639325"/>
            <a:ext cx="2611800" cy="505800"/>
          </a:xfrm>
          <a:prstGeom prst="roundRect">
            <a:avLst>
              <a:gd name="adj" fmla="val 16667"/>
            </a:avLst>
          </a:prstGeom>
          <a:solidFill>
            <a:srgbClr val="AA1C25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Solution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3254463" y="3282450"/>
            <a:ext cx="2974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UML Diagrams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8565975" y="4117150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8565975" y="2448575"/>
            <a:ext cx="3149700" cy="56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Used Technology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3628175" y="4925575"/>
            <a:ext cx="2611800" cy="50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AA1C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C4B78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3200">
              <a:solidFill>
                <a:srgbClr val="3C4B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18"/>
          <p:cNvGrpSpPr/>
          <p:nvPr/>
        </p:nvGrpSpPr>
        <p:grpSpPr>
          <a:xfrm>
            <a:off x="7342275" y="930013"/>
            <a:ext cx="292650" cy="4405800"/>
            <a:chOff x="7342275" y="930013"/>
            <a:chExt cx="292650" cy="4405800"/>
          </a:xfrm>
        </p:grpSpPr>
        <p:grpSp>
          <p:nvGrpSpPr>
            <p:cNvPr id="210" name="Google Shape;210;p18"/>
            <p:cNvGrpSpPr/>
            <p:nvPr/>
          </p:nvGrpSpPr>
          <p:grpSpPr>
            <a:xfrm>
              <a:off x="7342275" y="930013"/>
              <a:ext cx="292650" cy="4405800"/>
              <a:chOff x="7050275" y="1117225"/>
              <a:chExt cx="292650" cy="4405800"/>
            </a:xfrm>
          </p:grpSpPr>
          <p:cxnSp>
            <p:nvCxnSpPr>
              <p:cNvPr id="211" name="Google Shape;211;p18"/>
              <p:cNvCxnSpPr>
                <a:endCxn id="207" idx="4"/>
              </p:cNvCxnSpPr>
              <p:nvPr/>
            </p:nvCxnSpPr>
            <p:spPr>
              <a:xfrm>
                <a:off x="7196675" y="1117225"/>
                <a:ext cx="0" cy="440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7" name="Google Shape;197;p18"/>
              <p:cNvSpPr/>
              <p:nvPr/>
            </p:nvSpPr>
            <p:spPr>
              <a:xfrm>
                <a:off x="7050425" y="1939825"/>
                <a:ext cx="292500" cy="292500"/>
              </a:xfrm>
              <a:prstGeom prst="ellipse">
                <a:avLst/>
              </a:prstGeom>
              <a:solidFill>
                <a:srgbClr val="AA1C25"/>
              </a:solidFill>
              <a:ln w="9525" cap="flat" cmpd="sng">
                <a:solidFill>
                  <a:srgbClr val="AA1C2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>
                <a:off x="7050275" y="276827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>
                <a:off x="7050425" y="358517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8"/>
              <p:cNvSpPr/>
              <p:nvPr/>
            </p:nvSpPr>
            <p:spPr>
              <a:xfrm>
                <a:off x="7050425" y="4407850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7050425" y="5230525"/>
                <a:ext cx="292500" cy="29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" name="Google Shape;193;p18"/>
            <p:cNvSpPr/>
            <p:nvPr/>
          </p:nvSpPr>
          <p:spPr>
            <a:xfrm>
              <a:off x="7342425" y="936038"/>
              <a:ext cx="292500" cy="29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640" y="2278124"/>
            <a:ext cx="2301748" cy="230174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0716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2495975"/>
            <a:ext cx="7671750" cy="18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9750" y="2408875"/>
            <a:ext cx="2040251" cy="2040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19"/>
          <p:cNvGrpSpPr/>
          <p:nvPr/>
        </p:nvGrpSpPr>
        <p:grpSpPr>
          <a:xfrm>
            <a:off x="9074780" y="4544932"/>
            <a:ext cx="1530195" cy="774057"/>
            <a:chOff x="5229200" y="6009500"/>
            <a:chExt cx="1272300" cy="554125"/>
          </a:xfrm>
        </p:grpSpPr>
        <p:sp>
          <p:nvSpPr>
            <p:cNvPr id="224" name="Google Shape;224;p19"/>
            <p:cNvSpPr/>
            <p:nvPr/>
          </p:nvSpPr>
          <p:spPr>
            <a:xfrm>
              <a:off x="5229200" y="6175725"/>
              <a:ext cx="1272300" cy="387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SCAN ME</a:t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5714150" y="6009500"/>
              <a:ext cx="302400" cy="180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2831763" y="239225"/>
            <a:ext cx="6387300" cy="6693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0555"/>
              <a:buNone/>
            </a:pPr>
            <a:r>
              <a:rPr lang="en-US" sz="36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User-Friendly Platform</a:t>
            </a:r>
            <a:endParaRPr sz="36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25" y="1115725"/>
            <a:ext cx="11451352" cy="56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25" y="1051700"/>
            <a:ext cx="11175949" cy="5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 txBox="1">
            <a:spLocks noGrp="1"/>
          </p:cNvSpPr>
          <p:nvPr>
            <p:ph type="title"/>
          </p:nvPr>
        </p:nvSpPr>
        <p:spPr>
          <a:xfrm>
            <a:off x="2831763" y="239225"/>
            <a:ext cx="6387300" cy="6693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0555"/>
              <a:buNone/>
            </a:pPr>
            <a:r>
              <a:rPr lang="en-US" sz="36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User-Friendly Platform</a:t>
            </a:r>
            <a:endParaRPr sz="36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2"/>
          <p:cNvPicPr preferRelativeResize="0"/>
          <p:nvPr/>
        </p:nvPicPr>
        <p:blipFill rotWithShape="1">
          <a:blip r:embed="rId3">
            <a:alphaModFix/>
          </a:blip>
          <a:srcRect l="616"/>
          <a:stretch/>
        </p:blipFill>
        <p:spPr>
          <a:xfrm>
            <a:off x="0" y="1137825"/>
            <a:ext cx="12117300" cy="57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2831763" y="239225"/>
            <a:ext cx="6387300" cy="669300"/>
          </a:xfrm>
          <a:prstGeom prst="rect">
            <a:avLst/>
          </a:prstGeom>
          <a:gradFill>
            <a:gsLst>
              <a:gs pos="0">
                <a:srgbClr val="FFFFFF"/>
              </a:gs>
              <a:gs pos="14000">
                <a:srgbClr val="A00000"/>
              </a:gs>
              <a:gs pos="90000">
                <a:srgbClr val="B2393A"/>
              </a:gs>
              <a:gs pos="100000">
                <a:srgbClr val="FFFFFF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Nearest Neighbor Algorithm</a:t>
            </a:r>
            <a:endParaRPr sz="36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Microsoft Macintosh PowerPoint</Application>
  <PresentationFormat>Widescreen</PresentationFormat>
  <Paragraphs>193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Times New Roman</vt:lpstr>
      <vt:lpstr>Calibri</vt:lpstr>
      <vt:lpstr>Play</vt:lpstr>
      <vt:lpstr>Arial</vt:lpstr>
      <vt:lpstr>Office Theme</vt:lpstr>
      <vt:lpstr>PowerPoint Presentation</vt:lpstr>
      <vt:lpstr>PowerPoint Presentation</vt:lpstr>
      <vt:lpstr>Introduction</vt:lpstr>
      <vt:lpstr>PowerPoint Presentation</vt:lpstr>
      <vt:lpstr>PowerPoint Presentation</vt:lpstr>
      <vt:lpstr>Our Solution</vt:lpstr>
      <vt:lpstr>User-Friendly Platform</vt:lpstr>
      <vt:lpstr>User-Friendly Platform</vt:lpstr>
      <vt:lpstr>Nearest Neighbor Algorithm</vt:lpstr>
      <vt:lpstr>Live Tracking</vt:lpstr>
      <vt:lpstr>Real-Time Communication</vt:lpstr>
      <vt:lpstr>PowerPoint Presentation</vt:lpstr>
      <vt:lpstr>Used Technology</vt:lpstr>
      <vt:lpstr>PowerPoint Presentation</vt:lpstr>
      <vt:lpstr>PowerPoint Presentation</vt:lpstr>
      <vt:lpstr>PowerPoint Presentation</vt:lpstr>
      <vt:lpstr>PowerPoint Presentation</vt:lpstr>
      <vt:lpstr>Video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Tareez Ghandour</cp:lastModifiedBy>
  <cp:revision>1</cp:revision>
  <dcterms:modified xsi:type="dcterms:W3CDTF">2024-09-21T13:37:38Z</dcterms:modified>
</cp:coreProperties>
</file>